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F9C7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64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1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8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38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19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44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59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64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38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93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B2A96-7C1D-402D-B043-F4747CFED947}" type="datetimeFigureOut">
              <a:rPr lang="en-GB" smtClean="0"/>
              <a:pPr/>
              <a:t>27/09/2016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E64FD-0C07-4F70-AB0D-E44E995EA8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7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lcon-chambersarbitration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1299882" y="1762780"/>
            <a:ext cx="957430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algn="ctr"/>
            <a:r>
              <a:rPr lang="en-GB" sz="2800" dirty="0">
                <a:latin typeface="Cambria" panose="02040503050406030204" pitchFamily="18" charset="0"/>
              </a:rPr>
              <a:t>Arbitration – a Better Way to Resolve Real </a:t>
            </a:r>
            <a:r>
              <a:rPr lang="en-GB" sz="2800">
                <a:latin typeface="Cambria" panose="02040503050406030204" pitchFamily="18" charset="0"/>
              </a:rPr>
              <a:t>Estate </a:t>
            </a:r>
            <a:r>
              <a:rPr lang="en-GB" sz="2800" smtClean="0">
                <a:latin typeface="Cambria" panose="02040503050406030204" pitchFamily="18" charset="0"/>
              </a:rPr>
              <a:t>Disputes</a:t>
            </a:r>
          </a:p>
          <a:p>
            <a:pPr algn="ctr"/>
            <a:endParaRPr lang="en-GB" sz="2400" dirty="0" smtClean="0">
              <a:latin typeface="Cambria" panose="02040503050406030204" pitchFamily="18" charset="0"/>
            </a:endParaRP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algn="ctr"/>
            <a:r>
              <a:rPr lang="en-GB" sz="2400" dirty="0">
                <a:latin typeface="Cambria" panose="02040503050406030204" pitchFamily="18" charset="0"/>
              </a:rPr>
              <a:t>Anthony </a:t>
            </a:r>
            <a:r>
              <a:rPr lang="en-GB" sz="2400" dirty="0" smtClean="0">
                <a:latin typeface="Cambria" panose="02040503050406030204" pitchFamily="18" charset="0"/>
              </a:rPr>
              <a:t>Tanney </a:t>
            </a:r>
            <a:r>
              <a:rPr lang="en-GB" sz="2400" dirty="0" err="1" smtClean="0">
                <a:latin typeface="Cambria" pitchFamily="18" charset="0"/>
              </a:rPr>
              <a:t>FCIArb</a:t>
            </a:r>
            <a:endParaRPr lang="en-GB" sz="2400" dirty="0" smtClean="0">
              <a:latin typeface="Cambria" pitchFamily="18" charset="0"/>
            </a:endParaRP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algn="ctr"/>
            <a:r>
              <a:rPr lang="en-GB" sz="2400" dirty="0">
                <a:latin typeface="Cambria" panose="02040503050406030204" pitchFamily="18" charset="0"/>
              </a:rPr>
              <a:t>Catherine </a:t>
            </a:r>
            <a:r>
              <a:rPr lang="en-GB" sz="2400" dirty="0" smtClean="0">
                <a:latin typeface="Cambria" panose="02040503050406030204" pitchFamily="18" charset="0"/>
              </a:rPr>
              <a:t>Taskis </a:t>
            </a:r>
            <a:r>
              <a:rPr lang="en-GB" sz="2400" dirty="0" err="1" smtClean="0">
                <a:latin typeface="Cambria" pitchFamily="18" charset="0"/>
              </a:rPr>
              <a:t>FCIArb</a:t>
            </a:r>
            <a:endParaRPr lang="en-GB" sz="2400" dirty="0">
              <a:latin typeface="Cambria" pitchFamily="18" charset="0"/>
            </a:endParaRP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31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290047" y="2465297"/>
            <a:ext cx="561190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Falcon Chambers Arbitration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“Category B” arbitrations</a:t>
            </a:r>
          </a:p>
          <a:p>
            <a:pPr lvl="0"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40 working days / £6000 plus VAT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2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693459" y="2733431"/>
            <a:ext cx="480508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ambria" panose="02040503050406030204" pitchFamily="18" charset="0"/>
              </a:rPr>
              <a:t>Falcon Chambers Arbitration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Bespoke arbitrations for heavier cases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4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2505636" y="2039778"/>
            <a:ext cx="718072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Falcon Chambers Arbitration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Website – </a:t>
            </a:r>
            <a:r>
              <a:rPr lang="en-GB" sz="2400" u="sng" dirty="0">
                <a:latin typeface="Cambria" panose="02040503050406030204" pitchFamily="18" charset="0"/>
                <a:hlinkClick r:id="rId3"/>
              </a:rPr>
              <a:t>www.falcon-chambersarbitration.com</a:t>
            </a:r>
            <a:endParaRPr lang="en-GB" sz="2400" u="sng" dirty="0">
              <a:latin typeface="Cambria" panose="02040503050406030204" pitchFamily="18" charset="0"/>
            </a:endParaRPr>
          </a:p>
          <a:p>
            <a:pPr lvl="0"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Forms / model rules</a:t>
            </a:r>
          </a:p>
          <a:p>
            <a:pPr lvl="0"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Dedicated clerk – Tiffany Felton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1607206" y="2916940"/>
            <a:ext cx="897759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Arbitration suitable for wide range of disputes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“After the event” arbitration agreements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4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702425" y="1462759"/>
            <a:ext cx="47692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</a:p>
          <a:p>
            <a:pPr algn="ctr"/>
            <a:r>
              <a:rPr lang="en-GB" sz="2800" dirty="0">
                <a:latin typeface="Cambria" panose="02040503050406030204" pitchFamily="18" charset="0"/>
              </a:rPr>
              <a:t>Similarities with court 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2400" dirty="0">
              <a:latin typeface="Cambria" panose="020405030504060302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Binding and enforceable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2400" dirty="0">
              <a:latin typeface="Cambria" panose="020405030504060302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Same remedies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2400" dirty="0">
              <a:latin typeface="Cambria" panose="020405030504060302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Same interim remedies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2400" dirty="0">
              <a:latin typeface="Cambria" panose="020405030504060302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Costs and interest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6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2956114" y="2228136"/>
            <a:ext cx="627977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Advantages over court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Choice of tribunal – expertise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2400" dirty="0">
              <a:latin typeface="Cambria" panose="02040503050406030204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A professional commitment by the arbitrator right through the reference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9178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4123764" y="2832848"/>
            <a:ext cx="39265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Advantages over court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Confidentiality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8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4280647" y="2505671"/>
            <a:ext cx="363070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Advantages over court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Choice and simplicity of procedure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5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4141695" y="2384615"/>
            <a:ext cx="382793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Advantages over court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Speed</a:t>
            </a:r>
          </a:p>
          <a:p>
            <a:pPr lvl="0"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Listing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23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715870" y="2295050"/>
            <a:ext cx="474233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Falcon Chambers Arbitration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Client service culture</a:t>
            </a:r>
          </a:p>
          <a:p>
            <a:pPr lvl="0"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Specialist expertise</a:t>
            </a:r>
          </a:p>
          <a:p>
            <a:pPr lvl="0"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Quality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60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3382"/>
            <a:ext cx="12192004" cy="6814621"/>
            <a:chOff x="0" y="43382"/>
            <a:chExt cx="12192004" cy="68146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23" t="9006" r="51692" b="21625"/>
            <a:stretch/>
          </p:blipFill>
          <p:spPr>
            <a:xfrm>
              <a:off x="107579" y="43382"/>
              <a:ext cx="5267326" cy="66030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0" y="6753227"/>
              <a:ext cx="1219200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819154"/>
              <a:ext cx="12192004" cy="593407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766766"/>
              <a:ext cx="12174074" cy="10477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704" t="19264" r="9789" b="30713"/>
            <a:stretch/>
          </p:blipFill>
          <p:spPr>
            <a:xfrm>
              <a:off x="10039823" y="213596"/>
              <a:ext cx="1627184" cy="381000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774468" y="2493527"/>
            <a:ext cx="464306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ambria" panose="02040503050406030204" pitchFamily="18" charset="0"/>
              </a:rPr>
              <a:t>Falcon Chambers Arbitration</a:t>
            </a:r>
          </a:p>
          <a:p>
            <a:pPr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“Category A” arbitrations</a:t>
            </a:r>
          </a:p>
          <a:p>
            <a:pPr lvl="0" algn="ctr"/>
            <a:endParaRPr lang="en-GB" sz="2400" dirty="0">
              <a:latin typeface="Cambria" panose="020405030504060302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400" dirty="0">
                <a:latin typeface="Cambria" panose="02040503050406030204" pitchFamily="18" charset="0"/>
              </a:rPr>
              <a:t>20 working days / £3000 plus VAT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129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Seingier</dc:creator>
  <cp:lastModifiedBy>Amy Seingier</cp:lastModifiedBy>
  <cp:revision>13</cp:revision>
  <dcterms:created xsi:type="dcterms:W3CDTF">2016-09-27T07:21:05Z</dcterms:created>
  <dcterms:modified xsi:type="dcterms:W3CDTF">2016-09-27T13:08:53Z</dcterms:modified>
</cp:coreProperties>
</file>